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PT Sans Narrow"/>
      <p:regular r:id="rId23"/>
      <p:bold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PTSansNarrow-bold.fntdata"/><Relationship Id="rId23" Type="http://schemas.openxmlformats.org/officeDocument/2006/relationships/font" Target="fonts/PTSansNarrow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7589e2e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97589e2e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797cef39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b797cef39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797cef39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b797cef39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762f80d6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9762f80d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9762f80d6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9762f80d6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9762f80d6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9762f80d6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762f80d6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9762f80d6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9762f80d6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9762f80d6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9762f80d6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9762f80d6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97589e2e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97589e2e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97589e2e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97589e2e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9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9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b="1" i="0" sz="5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b="1" sz="54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b="1" sz="54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b="1" sz="54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b="1" sz="54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b="1" sz="54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b="1" sz="54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b="1" sz="54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b="1" sz="54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Font typeface="PT Sans Narrow"/>
              <a:buNone/>
              <a:defRPr b="1" i="0" sz="13000" u="none" cap="none" strike="noStrike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Font typeface="PT Sans Narrow"/>
              <a:buNone/>
              <a:defRPr b="1" sz="13000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Font typeface="PT Sans Narrow"/>
              <a:buNone/>
              <a:defRPr b="1" sz="13000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Font typeface="PT Sans Narrow"/>
              <a:buNone/>
              <a:defRPr b="1" sz="13000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Font typeface="PT Sans Narrow"/>
              <a:buNone/>
              <a:defRPr b="1" sz="13000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Font typeface="PT Sans Narrow"/>
              <a:buNone/>
              <a:defRPr b="1" sz="13000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Font typeface="PT Sans Narrow"/>
              <a:buNone/>
              <a:defRPr b="1" sz="13000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Font typeface="PT Sans Narrow"/>
              <a:buNone/>
              <a:defRPr b="1" sz="13000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Font typeface="PT Sans Narrow"/>
              <a:buNone/>
              <a:defRPr b="1" sz="13000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b="1" i="0" sz="2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b="1" sz="24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b="1" sz="24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b="1" sz="24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b="1" sz="24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b="1" sz="24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b="1" sz="24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b="1" sz="24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b="1" sz="24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T Sans Narrow"/>
              <a:buNone/>
              <a:defRPr b="0" i="0" sz="54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T Sans Narrow"/>
              <a:buNone/>
              <a:defRPr b="0" sz="54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T Sans Narrow"/>
              <a:buNone/>
              <a:defRPr b="0" sz="54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T Sans Narrow"/>
              <a:buNone/>
              <a:defRPr b="0" sz="54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T Sans Narrow"/>
              <a:buNone/>
              <a:defRPr b="0" sz="54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T Sans Narrow"/>
              <a:buNone/>
              <a:defRPr b="0" sz="54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T Sans Narrow"/>
              <a:buNone/>
              <a:defRPr b="0" sz="54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T Sans Narrow"/>
              <a:buNone/>
              <a:defRPr b="0" sz="54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T Sans Narrow"/>
              <a:buNone/>
              <a:defRPr b="0" sz="54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b="1" i="0" sz="42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b="1" sz="42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b="1" sz="42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b="1" sz="42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b="1" sz="42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b="1" sz="42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b="1" sz="42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b="1" sz="42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b="1" sz="42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T Sans Narrow"/>
              <a:buNone/>
              <a:defRPr b="0" i="0" sz="24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</a:pPr>
            <a:r>
              <a:rPr b="1" i="0" lang="ru" sz="5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Протокол ICMP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</a:pPr>
            <a:r>
              <a:rPr b="0" i="0" lang="ru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			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 использования echo request и echo reply</a:t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988" y="1231775"/>
            <a:ext cx="7058025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7625" y="2857075"/>
            <a:ext cx="4000501" cy="20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MSC сценарий ping</a:t>
            </a: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475" y="1152425"/>
            <a:ext cx="4657062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 использования Time Exceeded</a:t>
            </a: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988" y="1233488"/>
            <a:ext cx="7058025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3925" y="2952950"/>
            <a:ext cx="4623724" cy="18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MSC сценарий traceroute</a:t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6800" y="1187925"/>
            <a:ext cx="4870394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Уязвимости</a:t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7637" y="1152425"/>
            <a:ext cx="6668732" cy="3352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lang="ru"/>
              <a:t>Уязвимости. ICMP tunneling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b="1" lang="ru"/>
              <a:t>ICMP-туннель </a:t>
            </a:r>
            <a:r>
              <a:rPr lang="ru"/>
              <a:t>- скрытый канал для передачи данных, организованный между двумя узлами, использующий IP-пакеты с типом протокола ICMP</a:t>
            </a:r>
            <a:endParaRPr/>
          </a:p>
          <a:p>
            <a:pPr indent="11430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3877" y="2374571"/>
            <a:ext cx="2676235" cy="170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lang="ru"/>
              <a:t>Уязвимости. Smurf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6058" y="1230352"/>
            <a:ext cx="6830047" cy="3486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lang="ru"/>
              <a:t>Уязвимости. Tribe Flood Network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3926" y="1308423"/>
            <a:ext cx="6808926" cy="342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lang="ru"/>
              <a:t>Уязвимости. WinFreeze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7685" y="1464610"/>
            <a:ext cx="6368624" cy="2577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7105" y="1570687"/>
            <a:ext cx="6769791" cy="2771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1" i="0" lang="ru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План презентации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b="0" i="0" lang="ru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Назначение (Функции протокола)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b="0" i="0" lang="ru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Стандартизирующие документы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b="0" i="0" lang="ru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Формат заголовка 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b="0" i="0" lang="ru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Типы сообщений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b="0" i="0" lang="ru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Примеры использования отдельных типов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b="0" i="0" lang="ru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MSC сценарий работы протокола 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b="0" i="0" lang="ru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Уязвимости (типы атак с использованием ICMP)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875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1" i="0" lang="ru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Назначение и функции 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7124" y="1266325"/>
            <a:ext cx="5867566" cy="3076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1" i="0" lang="ru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Диагностика сети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8715" y="1462087"/>
            <a:ext cx="4592735" cy="221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775" y="426761"/>
            <a:ext cx="8122190" cy="3050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18668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1" i="0" lang="ru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Формат заголовка</a:t>
            </a:r>
            <a:endParaRPr b="1" i="0" sz="3600" u="none" cap="none" strike="noStrike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2047630"/>
            <a:ext cx="8520600" cy="29091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</a:pPr>
            <a:r>
              <a:rPr b="0" i="0" lang="ru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Поля заголовка: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0" i="0" lang="ru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Type - тип сообщения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0" i="0" lang="ru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Code – код сообщения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0" i="0" lang="ru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Checksum – контрольная сумма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0" i="0" lang="ru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Specific information – информация, зависящая от типа сообщения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0" i="0" lang="ru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Data – заголовок и первые 8 байт данных IP-пакета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7350" y="980830"/>
            <a:ext cx="5826968" cy="1066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Поле Type и Code</a:t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927" y="1152425"/>
            <a:ext cx="7964150" cy="37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Поле Checksum</a:t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3575" y="1312125"/>
            <a:ext cx="5343525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